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6" r:id="rId3"/>
    <p:sldId id="275" r:id="rId4"/>
    <p:sldId id="277" r:id="rId5"/>
    <p:sldId id="278" r:id="rId6"/>
    <p:sldId id="292" r:id="rId7"/>
    <p:sldId id="289" r:id="rId8"/>
    <p:sldId id="290" r:id="rId9"/>
    <p:sldId id="291" r:id="rId10"/>
    <p:sldId id="286" r:id="rId11"/>
    <p:sldId id="287" r:id="rId12"/>
    <p:sldId id="279" r:id="rId13"/>
    <p:sldId id="28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13AD-DA8D-4DDC-8BA3-6222B20BF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31088-3C97-4DF9-8752-9D0CA3075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DE74F-9E14-456E-8572-AF209711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A4FA9-0E5C-41D9-9E1A-149803F9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87EC-FB12-4FFB-9DFA-23C876BD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5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5D28-3157-447F-BAB8-63B02C65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D0F28-78F0-4631-BC68-0C4B637EE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FA139-BB1C-4E76-9D04-AB516FAD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0515-DCC3-4D31-9ABC-CE2733B6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F9165-C99A-4C7F-81CF-EF523843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FF2A0-EDA5-4F83-8162-106A9F3E1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7D905-BE26-491F-83BF-A71CD5822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E652-EC0A-43FB-9DAD-D10F9859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40F06-E3F0-4774-8092-A4E66715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77BD-C9BA-45C6-B123-7F574ED6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E608-F68E-49A1-AE29-DDA5DB2C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9D80-A801-4773-B5B4-44F8D9A17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2EDD9-7697-4116-874A-18346134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AADC8-ED9C-46CF-AB78-4E628DAD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7C3F3-06F0-46E6-A6B1-E9423F86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7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970B-F222-415C-8651-5D75307D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DEB86-DA7E-4B78-A47F-5FEB3C120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E2185-7B16-49FE-A8BB-1619CFBD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607C1-7BC3-4D33-9A9C-96474D08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F2F9E-6004-42D6-95CF-3F88F19D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4CEFA-BC53-471B-AECC-6CB7C530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BEF3B-7119-4A66-9F3A-87DC755E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04057-1F25-4546-A571-8DAAAC589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24D13-2782-4104-B745-08BE81DC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91A63-A5A7-4BA1-82E6-0F52829E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72574-66E1-49E6-954B-6D06D997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09C2-CA74-4254-A80E-1C54A950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12066-C38D-4EC1-AC42-4DB7C13F3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C55C1-CB27-4EBB-AA81-720F3D5F1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71A83-6B40-4E45-A73A-A5E429385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C6E77-2B39-46B3-962C-8F4A02FABD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33FE0-41E6-43A4-AEEB-252F5B72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7873A1-ED0A-4DB2-BB3D-3044E1C8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F6D56-99FF-4FB3-AA6A-5DCC8210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6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028F-A433-41AB-A0C6-F1C9121A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9B103-D139-4CB2-A20C-5BA2B1FD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0D27-4782-43C5-AF10-F848B778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3E534-6080-420C-AE2F-2F94EA2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A32E4-7CEA-4FB3-B96A-4EB1171B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4D7CE-AFC1-4846-BCD4-E4A1DBF9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1D811-CC77-4669-83FB-A38CADE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1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54BE-4E00-413E-90D0-5A384688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B1A22-C9EB-47B0-A6C5-7AD253F65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BC814-7A53-4389-AA6D-1D827572B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247AB-2F6F-47DB-A82E-1C499B1B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CB59F-5662-499C-9564-40775866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AF8A-6A0E-44C5-8B5E-ECB62775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8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0154-829F-4C7E-BEE9-AE4AFB1D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128A0-4A88-44A3-BF76-9A948EFC3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B88B4-01FC-47C8-B083-5D5C9CDB4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F20F5-F32E-4879-B687-9217AFAB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6D31E-1D9F-4BAC-A181-1780D6C9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FFACE-121A-4A53-896B-11C53564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FFC80-AA2D-47AA-98C4-458A6486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84522-F4CA-4CA6-8439-514CDDD4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347B-FE10-4784-8F32-852B6284E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6A6EF-71F0-4293-848E-5EC415B23C0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4E5AE-F285-4A97-9830-3892384ED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F56F0-E5D2-4BEB-BF2A-245D1891F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6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69A10D-0F7C-4926-A956-C2F0ACB45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7" r="40698" b="200"/>
          <a:stretch/>
        </p:blipFill>
        <p:spPr>
          <a:xfrm rot="5400000">
            <a:off x="2635093" y="-2698906"/>
            <a:ext cx="6858001" cy="1225581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BE81D38-D6A4-4C0C-8182-6DD48F85A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0" y="1931409"/>
            <a:ext cx="1197819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Coordinating Committee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glow rad="152400">
                  <a:srgbClr val="FFFF66">
                    <a:alpha val="75000"/>
                  </a:srgbClr>
                </a:glo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Tuesday, </a:t>
            </a:r>
            <a:r>
              <a:rPr kumimoji="0" lang="en-US" altLang="en-US" sz="4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June </a:t>
            </a:r>
            <a:r>
              <a:rPr lang="en-US" altLang="en-US" sz="4400" b="1"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, 2025—10:30am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This meeting will be recorded.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glow rad="152400">
                  <a:srgbClr val="FFFF66">
                    <a:alpha val="75000"/>
                  </a:srgb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815D0-55B2-441D-8E8A-AFC90EFFA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5001" r="49958" b="62074"/>
          <a:stretch/>
        </p:blipFill>
        <p:spPr bwMode="auto">
          <a:xfrm>
            <a:off x="3063073" y="44685"/>
            <a:ext cx="6002038" cy="231006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9000" r="-39000"/>
            </a:stretch>
          </a:blipFill>
          <a:ln>
            <a:noFill/>
          </a:ln>
          <a:effectLst>
            <a:softEdge rad="1016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FEF4FB8-B79B-4376-8E75-63C89BECC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21" y="5505918"/>
            <a:ext cx="7719725" cy="1323439"/>
          </a:xfrm>
          <a:prstGeom prst="rect">
            <a:avLst/>
          </a:prstGeom>
          <a:solidFill>
            <a:srgbClr val="FFFF66">
              <a:alpha val="85000"/>
            </a:srgbClr>
          </a:solidFill>
          <a:ln w="9525">
            <a:noFill/>
            <a:miter lim="800000"/>
            <a:headEnd/>
            <a:tailEnd/>
          </a:ln>
          <a:effectLst>
            <a:softEdge rad="76200"/>
          </a:effectLst>
        </p:spPr>
        <p:txBody>
          <a:bodyPr wrap="square" lIns="182880" rIns="18288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>
                  <a:glow rad="127000">
                    <a:srgbClr val="FFFF66"/>
                  </a:glow>
                </a:effectLst>
                <a:latin typeface="+mn-lt"/>
              </a:rPr>
              <a:t>Please mute your mic unless you are speaking. </a:t>
            </a:r>
            <a:r>
              <a:rPr lang="en-US" sz="2400" b="1" i="1" dirty="0">
                <a:effectLst>
                  <a:glow rad="127000">
                    <a:srgbClr val="FFFF66"/>
                  </a:glow>
                </a:effectLst>
                <a:latin typeface="+mn-lt"/>
              </a:rPr>
              <a:t>Thank you! </a:t>
            </a:r>
          </a:p>
          <a:p>
            <a:pPr algn="ctr">
              <a:defRPr/>
            </a:pPr>
            <a:endParaRPr lang="en-US" sz="1100" b="1" dirty="0">
              <a:effectLst>
                <a:glow rad="127000">
                  <a:srgbClr val="FFFF66"/>
                </a:glow>
              </a:effectLst>
              <a:highlight>
                <a:srgbClr val="FFFF00"/>
              </a:highlight>
              <a:latin typeface="+mn-lt"/>
            </a:endParaRPr>
          </a:p>
          <a:p>
            <a:pPr algn="just">
              <a:defRPr/>
            </a:pPr>
            <a:r>
              <a:rPr lang="en-US" altLang="en-US" b="1" dirty="0">
                <a:effectLst>
                  <a:glow rad="127000">
                    <a:srgbClr val="FFFF66"/>
                  </a:glow>
                </a:effectLst>
                <a:latin typeface="+mn-lt"/>
              </a:rPr>
              <a:t>Click the microphone logo to mute; and click again to un-mute. </a:t>
            </a:r>
          </a:p>
          <a:p>
            <a:pPr algn="just">
              <a:defRPr/>
            </a:pPr>
            <a:r>
              <a:rPr lang="en-US" altLang="en-US" b="1" dirty="0">
                <a:effectLst>
                  <a:glow rad="127000">
                    <a:srgbClr val="FFFF66"/>
                  </a:glow>
                </a:effectLst>
                <a:latin typeface="+mn-lt"/>
              </a:rPr>
              <a:t>Once muted, microphone logo will be red and look like this   </a:t>
            </a:r>
            <a:r>
              <a:rPr lang="en-US" altLang="en-US" b="1" dirty="0">
                <a:effectLst>
                  <a:glow rad="127000">
                    <a:srgbClr val="FFFF66"/>
                  </a:glow>
                </a:effectLst>
                <a:latin typeface="+mn-lt"/>
                <a:sym typeface="Wingdings" panose="05000000000000000000" pitchFamily="2" charset="2"/>
              </a:rPr>
              <a:t></a:t>
            </a:r>
            <a:endParaRPr lang="en-US" altLang="en-US" sz="2000" b="1" dirty="0">
              <a:effectLst>
                <a:glow rad="127000">
                  <a:srgbClr val="FFFF66"/>
                </a:glow>
              </a:effectLst>
              <a:latin typeface="+mn-lt"/>
              <a:sym typeface="Wingdings" panose="05000000000000000000" pitchFamily="2" charset="2"/>
            </a:endParaRPr>
          </a:p>
          <a:p>
            <a:pPr algn="just">
              <a:defRPr/>
            </a:pPr>
            <a:endParaRPr lang="en-US" altLang="en-US" sz="900" b="1" dirty="0">
              <a:effectLst>
                <a:glow rad="127000">
                  <a:srgbClr val="FFFF66"/>
                </a:glow>
              </a:effectLst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D8AFE82-D767-453B-98AC-5DB38701A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5177" r="67400" b="68677"/>
          <a:stretch>
            <a:fillRect/>
          </a:stretch>
        </p:blipFill>
        <p:spPr bwMode="auto">
          <a:xfrm>
            <a:off x="8474101" y="6087425"/>
            <a:ext cx="662866" cy="60199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2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D349-81AC-476B-BC8A-98D8C84F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59526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Discussion and Ratification of of PA WalkWorks Program</a:t>
            </a:r>
            <a:r>
              <a:rPr lang="en-US" altLang="en-US" dirty="0">
                <a:solidFill>
                  <a:srgbClr val="FF0000"/>
                </a:solidFill>
              </a:rPr>
              <a:t>*</a:t>
            </a:r>
            <a:r>
              <a:rPr lang="en-US" b="1" dirty="0">
                <a:latin typeface="+mn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C3C0B-5BE9-4AAB-A146-545D6FAA6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4" y="4148550"/>
            <a:ext cx="3571875" cy="2324474"/>
          </a:xfrm>
          <a:prstGeom prst="rect">
            <a:avLst/>
          </a:prstGeom>
        </p:spPr>
      </p:pic>
      <p:pic>
        <p:nvPicPr>
          <p:cNvPr id="1026" name="Picture 2" descr="PA WalkWorks Announces Funding Opportunity | Pennsylvania Office of Rural  Health">
            <a:extLst>
              <a:ext uri="{FF2B5EF4-FFF2-40B4-BE49-F238E27FC236}">
                <a16:creationId xmlns:a16="http://schemas.microsoft.com/office/drawing/2014/main" id="{8EDA4934-ED17-4540-9CE4-47C3895B8D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-23892"/>
            <a:ext cx="2815615" cy="28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51801B-8107-42A7-9E8F-0D08E535D70D}"/>
              </a:ext>
            </a:extLst>
          </p:cNvPr>
          <p:cNvSpPr txBox="1">
            <a:spLocks/>
          </p:cNvSpPr>
          <p:nvPr/>
        </p:nvSpPr>
        <p:spPr>
          <a:xfrm>
            <a:off x="70460" y="7223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 </a:t>
            </a:r>
          </a:p>
          <a:p>
            <a:r>
              <a:rPr lang="en-US" sz="3200" dirty="0"/>
              <a:t>Completed E-Ballot to pass motion to apply for the for WalkWorks Pre-Planning Capacity Building Program.</a:t>
            </a:r>
          </a:p>
          <a:p>
            <a:pPr lvl="1"/>
            <a:r>
              <a:rPr lang="en-US" sz="2800" dirty="0"/>
              <a:t>Received 11 “Yes” Votes and 0 “No” Votes. </a:t>
            </a:r>
          </a:p>
          <a:p>
            <a:r>
              <a:rPr lang="en-US" sz="3200" dirty="0"/>
              <a:t>Submitted Application on 5/22/2025.</a:t>
            </a:r>
          </a:p>
          <a:p>
            <a:r>
              <a:rPr lang="en-US" sz="3200" dirty="0"/>
              <a:t>Active Transportation Workshop in Mercer County</a:t>
            </a:r>
          </a:p>
          <a:p>
            <a:r>
              <a:rPr lang="en-US" sz="3200" dirty="0"/>
              <a:t>Motion to Ratify.</a:t>
            </a:r>
          </a:p>
          <a:p>
            <a:endParaRPr lang="en-US" dirty="0"/>
          </a:p>
        </p:txBody>
      </p:sp>
      <p:pic>
        <p:nvPicPr>
          <p:cNvPr id="1028" name="Picture 4" descr="WalkWorks - PA Downtown">
            <a:extLst>
              <a:ext uri="{FF2B5EF4-FFF2-40B4-BE49-F238E27FC236}">
                <a16:creationId xmlns:a16="http://schemas.microsoft.com/office/drawing/2014/main" id="{97659510-8B29-44F6-A706-6614B748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03" y="4601397"/>
            <a:ext cx="2477194" cy="218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8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66A5-C3E4-4CE5-9843-0EF2B088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12" y="125163"/>
            <a:ext cx="10515600" cy="1325563"/>
          </a:xfrm>
        </p:spPr>
        <p:txBody>
          <a:bodyPr/>
          <a:lstStyle/>
          <a:p>
            <a:r>
              <a:rPr lang="en-US" b="1" dirty="0"/>
              <a:t>Service Avenue Bridge Project</a:t>
            </a:r>
          </a:p>
        </p:txBody>
      </p:sp>
      <p:pic>
        <p:nvPicPr>
          <p:cNvPr id="1026" name="Picture 2" descr="Service Avenue Bridge photo">
            <a:extLst>
              <a:ext uri="{FF2B5EF4-FFF2-40B4-BE49-F238E27FC236}">
                <a16:creationId xmlns:a16="http://schemas.microsoft.com/office/drawing/2014/main" id="{9AEA9C05-6E10-4E37-996E-A68C32F54F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066666"/>
            <a:ext cx="4400788" cy="26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7d9.scene7.com/is/image/statepa/service-avenue-bridge-map?ts=1745415838261&amp;dpr=off">
            <a:extLst>
              <a:ext uri="{FF2B5EF4-FFF2-40B4-BE49-F238E27FC236}">
                <a16:creationId xmlns:a16="http://schemas.microsoft.com/office/drawing/2014/main" id="{4A725B22-47F7-49EA-9918-3DDB742B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7" y="4092732"/>
            <a:ext cx="4467463" cy="261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848AF-CA1A-489A-A52D-36F0E4EDE531}"/>
              </a:ext>
            </a:extLst>
          </p:cNvPr>
          <p:cNvSpPr txBox="1"/>
          <p:nvPr/>
        </p:nvSpPr>
        <p:spPr>
          <a:xfrm>
            <a:off x="247412" y="1098301"/>
            <a:ext cx="113730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Project replaces the bridge that carries Service Avenue over Pine Run in the City of Sharon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existing concrete bridge was built in 1951.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Classified as poor condition and is posted with a 13-ton weight limit.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Approximately 1,650 vehicles a day use the bridge, on average.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Requires $200,000 to $300,000 of additional funding to cover Utility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Discussion and Motion to decide how to proceed.</a:t>
            </a:r>
            <a:r>
              <a:rPr lang="en-US" altLang="en-US" sz="2800" b="1" dirty="0">
                <a:solidFill>
                  <a:srgbClr val="FF0000"/>
                </a:solidFill>
              </a:rPr>
              <a:t>*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951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B020-8887-480F-9A80-D4E1BFC1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69861"/>
            <a:ext cx="11480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sz="6000" b="1" dirty="0">
                <a:latin typeface="+mn-lt"/>
                <a:ea typeface="+mn-ea"/>
                <a:cs typeface="+mn-cs"/>
              </a:rPr>
              <a:t>Project</a:t>
            </a:r>
            <a:r>
              <a:rPr lang="en-US" sz="6000" b="1" dirty="0"/>
              <a:t> </a:t>
            </a:r>
            <a:r>
              <a:rPr lang="en-US" sz="6000" b="1" dirty="0">
                <a:latin typeface="+mn-lt"/>
                <a:ea typeface="+mn-ea"/>
                <a:cs typeface="+mn-cs"/>
              </a:rPr>
              <a:t>Update</a:t>
            </a:r>
            <a:r>
              <a:rPr lang="en-US" sz="6000" b="1" dirty="0"/>
              <a:t> </a:t>
            </a:r>
            <a:r>
              <a:rPr lang="en-US" sz="6000" b="1" dirty="0">
                <a:latin typeface="+mn-lt"/>
                <a:ea typeface="+mn-ea"/>
                <a:cs typeface="+mn-cs"/>
              </a:rPr>
              <a:t>Summary</a:t>
            </a:r>
            <a:r>
              <a:rPr lang="en-US" sz="6000" b="1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72C13-5FB8-4272-9C43-1ACF55AB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492248"/>
            <a:ext cx="11658600" cy="5362575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en-US" sz="3600" dirty="0"/>
              <a:t>STU and TA Projects (SVATS MPO Staff)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600" dirty="0"/>
              <a:t>Major Projects/Other TIP Projects (Mark Nicholson, PennDOT D-1) 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600" dirty="0"/>
              <a:t>PennDOT Construction Projects Status 2024 (Tom McClelland, PennDOT D-1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4000" dirty="0"/>
          </a:p>
          <a:p>
            <a:pPr lvl="2"/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62E09-580B-4D51-AEF9-3F5CEF86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01" y="4765549"/>
            <a:ext cx="10813299" cy="19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5382-D0A6-434A-91FF-8BF24454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1391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Transportation Funding Updates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29FA1-992F-4599-8BE5-6E2CFB08D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825625"/>
            <a:ext cx="10515600" cy="4351338"/>
          </a:xfrm>
        </p:spPr>
        <p:txBody>
          <a:bodyPr/>
          <a:lstStyle/>
          <a:p>
            <a:pPr>
              <a:buSzPct val="120000"/>
            </a:pPr>
            <a:r>
              <a:rPr lang="en-US" sz="4400" dirty="0"/>
              <a:t>PennDOT </a:t>
            </a:r>
          </a:p>
          <a:p>
            <a:pPr lvl="1">
              <a:buSzPct val="120000"/>
            </a:pPr>
            <a:r>
              <a:rPr lang="en-US" sz="4000" dirty="0"/>
              <a:t>2027-2030 TIP Guidance</a:t>
            </a:r>
          </a:p>
          <a:p>
            <a:pPr>
              <a:buSzPct val="120000"/>
            </a:pPr>
            <a:r>
              <a:rPr lang="en-US" sz="4400" dirty="0"/>
              <a:t>FHWA/FTA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Lane restrictions this week along Interstate 80 in Mercer County |  WJET/WFXP/YourErie.com">
            <a:extLst>
              <a:ext uri="{FF2B5EF4-FFF2-40B4-BE49-F238E27FC236}">
                <a16:creationId xmlns:a16="http://schemas.microsoft.com/office/drawing/2014/main" id="{65288D10-1777-42DD-88EC-A491FFA4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118645"/>
            <a:ext cx="6267450" cy="35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1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CDCC-2926-458B-BB9E-A9EC7F51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64600" cy="1325563"/>
          </a:xfrm>
        </p:spPr>
        <p:txBody>
          <a:bodyPr>
            <a:noAutofit/>
          </a:bodyPr>
          <a:lstStyle/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Additional Discussion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+mn-lt"/>
            </a:endParaRPr>
          </a:p>
        </p:txBody>
      </p:sp>
      <p:pic>
        <p:nvPicPr>
          <p:cNvPr id="1028" name="Picture 4" descr="PennDOT study shows benefits of local roundabouts | News | sharonherald.com">
            <a:extLst>
              <a:ext uri="{FF2B5EF4-FFF2-40B4-BE49-F238E27FC236}">
                <a16:creationId xmlns:a16="http://schemas.microsoft.com/office/drawing/2014/main" id="{608E5C7C-E0AF-4B51-877A-123A475E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04" y="1162050"/>
            <a:ext cx="9457792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53B196-3761-4154-84A7-1924CEEEC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615" y="-180975"/>
            <a:ext cx="5146133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1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2656F96-CA06-406D-BFE1-9F282D74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171" y="150472"/>
            <a:ext cx="9931401" cy="1446213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latin typeface="+mn-lt"/>
              </a:rPr>
              <a:t>Minutes of the 3/11/2025 Meeting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*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43A2283-BEE6-414E-8948-AEA92C26176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90800" y="1540561"/>
            <a:ext cx="7304882" cy="764490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dirty="0"/>
              <a:t>Motion Needed to Approve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4176D89-68FE-4A3A-8C34-767A1AF2A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715342">
            <a:off x="6380164" y="3230563"/>
            <a:ext cx="1546225" cy="199866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3179483B-213D-4972-A6F1-425E78DE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98083">
            <a:off x="5595939" y="3630614"/>
            <a:ext cx="1531937" cy="20034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D0F5B83-AB02-401D-BA00-F3014B61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95052">
            <a:off x="5029201" y="3765551"/>
            <a:ext cx="1528763" cy="19970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53669B4E-3A3F-4F0C-835D-AB9FA490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557561">
            <a:off x="4170364" y="4192589"/>
            <a:ext cx="1527175" cy="19970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396D-DF6E-407C-87A7-874905CF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25" y="0"/>
            <a:ext cx="1156618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 </a:t>
            </a:r>
            <a:br>
              <a:rPr lang="en-US" dirty="0">
                <a:latin typeface="+mn-lt"/>
              </a:rPr>
            </a:br>
            <a:r>
              <a:rPr lang="en-US" b="1" dirty="0">
                <a:latin typeface="+mn-lt"/>
              </a:rPr>
              <a:t>2025-2028 Highway/Bridge TIP Modifications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latin typeface="+mn-lt"/>
              </a:rPr>
              <a:t>and Informational Items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1ACA6-875B-4043-AB5D-B015F238D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25" y="904875"/>
            <a:ext cx="10515600" cy="2608034"/>
          </a:xfrm>
        </p:spPr>
        <p:txBody>
          <a:bodyPr>
            <a:normAutofit fontScale="92500" lnSpcReduction="20000"/>
          </a:bodyPr>
          <a:lstStyle/>
          <a:p>
            <a:endParaRPr lang="en-US" sz="4000" dirty="0"/>
          </a:p>
          <a:p>
            <a:r>
              <a:rPr lang="en-US" sz="4000" dirty="0"/>
              <a:t>Tip Modifications</a:t>
            </a:r>
            <a:r>
              <a:rPr lang="en-US" altLang="en-US" sz="4000" dirty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sz="3600" dirty="0"/>
              <a:t>Motion Needed to Approve</a:t>
            </a:r>
          </a:p>
          <a:p>
            <a:endParaRPr lang="en-US" sz="4000" dirty="0"/>
          </a:p>
          <a:p>
            <a:r>
              <a:rPr lang="en-US" sz="4000" dirty="0"/>
              <a:t>Informational Items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ABC3E-CDDE-46D9-B24A-D9957B6E9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25" y="4246334"/>
            <a:ext cx="11566184" cy="21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69CB-F47D-41CF-9EC2-2F290B1B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" y="347141"/>
            <a:ext cx="107727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 </a:t>
            </a:r>
            <a:br>
              <a:rPr lang="en-US" dirty="0">
                <a:latin typeface="+mn-lt"/>
              </a:rPr>
            </a:br>
            <a:r>
              <a:rPr lang="en-US" sz="5300" b="1" dirty="0">
                <a:latin typeface="+mn-lt"/>
              </a:rPr>
              <a:t>Discussion &amp; Approval of 2026 LRTP Consultant</a:t>
            </a:r>
            <a:r>
              <a:rPr lang="en-US" altLang="en-US" sz="5400" dirty="0">
                <a:solidFill>
                  <a:srgbClr val="FF0000"/>
                </a:solidFill>
              </a:rPr>
              <a:t>*</a:t>
            </a:r>
            <a:br>
              <a:rPr lang="en-US" sz="5400" dirty="0"/>
            </a:br>
            <a:r>
              <a:rPr lang="en-US" sz="5300" b="1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3E9D5-5ABB-4709-B307-1AA7DFC06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253330"/>
            <a:ext cx="8524876" cy="4766469"/>
          </a:xfrm>
        </p:spPr>
        <p:txBody>
          <a:bodyPr>
            <a:normAutofit/>
          </a:bodyPr>
          <a:lstStyle/>
          <a:p>
            <a:r>
              <a:rPr lang="en-US" sz="3200" dirty="0"/>
              <a:t>Received Two Responses to RFP</a:t>
            </a:r>
          </a:p>
          <a:p>
            <a:pPr lvl="1"/>
            <a:r>
              <a:rPr lang="en-US" sz="2800" dirty="0"/>
              <a:t>AECOM			</a:t>
            </a:r>
          </a:p>
          <a:p>
            <a:r>
              <a:rPr lang="en-US" sz="3200" dirty="0"/>
              <a:t>The Steering Committee Recommends Awarding Contract to </a:t>
            </a:r>
            <a:r>
              <a:rPr lang="en-US" sz="3200" b="1" dirty="0"/>
              <a:t>AECOM.</a:t>
            </a:r>
          </a:p>
          <a:p>
            <a:r>
              <a:rPr lang="en-US" sz="3200" dirty="0"/>
              <a:t>Proposal Highlights</a:t>
            </a:r>
          </a:p>
          <a:p>
            <a:pPr lvl="1"/>
            <a:r>
              <a:rPr lang="en-US" sz="2800" dirty="0"/>
              <a:t>5 Steering Committee Meetings </a:t>
            </a:r>
          </a:p>
          <a:p>
            <a:pPr lvl="1"/>
            <a:r>
              <a:rPr lang="en-US" sz="2800" dirty="0"/>
              <a:t>4 Public Meetings (2 In-Person &amp; 2 Virtual)</a:t>
            </a:r>
          </a:p>
          <a:p>
            <a:pPr lvl="1"/>
            <a:r>
              <a:rPr lang="en-US" sz="2800" dirty="0"/>
              <a:t>Up to 6 Stakeholder Interviews </a:t>
            </a:r>
          </a:p>
          <a:p>
            <a:pPr lvl="1"/>
            <a:r>
              <a:rPr lang="en-US" sz="2800" dirty="0"/>
              <a:t>Option for Half-Day In-Person Stakeholder Workshop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3177D-1FF7-408D-93FB-157C51A5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637" y="3708400"/>
            <a:ext cx="2504888" cy="2873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50612-8C34-4EA7-BB82-9AE3EE12C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481" y="1672704"/>
            <a:ext cx="1324160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1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1F1A05-0F78-430B-96D9-16D716C85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0" y="1429022"/>
            <a:ext cx="10180385" cy="46339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23D551-3987-4CBB-BFF3-87320BD4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7" y="518591"/>
            <a:ext cx="1137761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 </a:t>
            </a:r>
            <a:br>
              <a:rPr lang="en-US" dirty="0">
                <a:latin typeface="+mn-lt"/>
              </a:rPr>
            </a:br>
            <a:r>
              <a:rPr lang="en-US" sz="5300" b="1" dirty="0">
                <a:latin typeface="+mn-lt"/>
              </a:rPr>
              <a:t>Discussion &amp; Approval of 2026 LRTP Consultant</a:t>
            </a:r>
            <a:r>
              <a:rPr lang="en-US" altLang="en-US" sz="5400" dirty="0">
                <a:solidFill>
                  <a:srgbClr val="FF0000"/>
                </a:solidFill>
              </a:rPr>
              <a:t>*</a:t>
            </a:r>
            <a:br>
              <a:rPr lang="en-US" sz="5400" dirty="0"/>
            </a:br>
            <a:r>
              <a:rPr lang="en-US" sz="5300" b="1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091B72D-4490-4A28-ADB7-375B2352F2E1}"/>
              </a:ext>
            </a:extLst>
          </p:cNvPr>
          <p:cNvSpPr txBox="1">
            <a:spLocks/>
          </p:cNvSpPr>
          <p:nvPr/>
        </p:nvSpPr>
        <p:spPr>
          <a:xfrm>
            <a:off x="261937" y="5880894"/>
            <a:ext cx="7304882" cy="76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/>
              <a:t>Motion Needed to Approve</a:t>
            </a:r>
          </a:p>
        </p:txBody>
      </p:sp>
    </p:spTree>
    <p:extLst>
      <p:ext uri="{BB962C8B-B14F-4D97-AF65-F5344CB8AC3E}">
        <p14:creationId xmlns:p14="http://schemas.microsoft.com/office/powerpoint/2010/main" val="89494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9FA8-E110-4983-80BF-40E2EA7E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84150"/>
            <a:ext cx="10515600" cy="1325563"/>
          </a:xfrm>
        </p:spPr>
        <p:txBody>
          <a:bodyPr/>
          <a:lstStyle/>
          <a:p>
            <a:r>
              <a:rPr lang="en-US" dirty="0"/>
              <a:t>Revisions to 2025-2027 UPWP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0E7941-C043-46BA-9A58-838B5C85A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149" y="1119164"/>
            <a:ext cx="7921701" cy="5486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A3638-DB64-4DCC-B217-8B9CA17E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53" y="6405671"/>
            <a:ext cx="3243601" cy="4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90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28890F-D8D7-4622-8078-0C57DA49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84150"/>
            <a:ext cx="10515600" cy="1325563"/>
          </a:xfrm>
        </p:spPr>
        <p:txBody>
          <a:bodyPr/>
          <a:lstStyle/>
          <a:p>
            <a:r>
              <a:rPr lang="en-US" dirty="0"/>
              <a:t>Revisions to 2025-2027 UPWP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ACCA1-F131-4486-B203-9113BA775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19" y="1509713"/>
            <a:ext cx="9343362" cy="42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A59543-7705-4332-BAB9-96666922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41300"/>
            <a:ext cx="10515600" cy="1325563"/>
          </a:xfrm>
        </p:spPr>
        <p:txBody>
          <a:bodyPr/>
          <a:lstStyle/>
          <a:p>
            <a:r>
              <a:rPr lang="en-US" dirty="0"/>
              <a:t>Revisions to 2025-2027 UPWP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6F310-B6AC-4366-A8FA-4E79F4F5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20" y="1905829"/>
            <a:ext cx="9866759" cy="30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5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3087</TotalTime>
  <Words>357</Words>
  <Application>Microsoft Office PowerPoint</Application>
  <PresentationFormat>Widescreen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Minutes of the 3/11/2025 Meeting*</vt:lpstr>
      <vt:lpstr>  2025-2028 Highway/Bridge TIP Modifications and Informational Items </vt:lpstr>
      <vt:lpstr>  Discussion &amp; Approval of 2026 LRTP Consultant*   </vt:lpstr>
      <vt:lpstr>  Discussion &amp; Approval of 2026 LRTP Consultant*   </vt:lpstr>
      <vt:lpstr>Revisions to 2025-2027 UPWP</vt:lpstr>
      <vt:lpstr>Revisions to 2025-2027 UPWP</vt:lpstr>
      <vt:lpstr>Revisions to 2025-2027 UPWP</vt:lpstr>
      <vt:lpstr>Discussion and Ratification of of PA WalkWorks Program* </vt:lpstr>
      <vt:lpstr>Service Avenue Bridge Project</vt:lpstr>
      <vt:lpstr>  Project Update Summary  </vt:lpstr>
      <vt:lpstr>Transportation Funding Updates </vt:lpstr>
      <vt:lpstr>   Additional Discussion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Messina</dc:creator>
  <cp:lastModifiedBy>Peter Messina</cp:lastModifiedBy>
  <cp:revision>73</cp:revision>
  <dcterms:created xsi:type="dcterms:W3CDTF">2023-12-06T17:59:55Z</dcterms:created>
  <dcterms:modified xsi:type="dcterms:W3CDTF">2025-06-03T16:49:32Z</dcterms:modified>
</cp:coreProperties>
</file>