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18" r:id="rId1"/>
  </p:sldMasterIdLst>
  <p:notesMasterIdLst>
    <p:notesMasterId r:id="rId16"/>
  </p:notesMasterIdLst>
  <p:sldIdLst>
    <p:sldId id="256" r:id="rId2"/>
    <p:sldId id="447" r:id="rId3"/>
    <p:sldId id="486" r:id="rId4"/>
    <p:sldId id="257" r:id="rId5"/>
    <p:sldId id="500" r:id="rId6"/>
    <p:sldId id="509" r:id="rId7"/>
    <p:sldId id="510" r:id="rId8"/>
    <p:sldId id="515" r:id="rId9"/>
    <p:sldId id="415" r:id="rId10"/>
    <p:sldId id="514" r:id="rId11"/>
    <p:sldId id="513" r:id="rId12"/>
    <p:sldId id="278" r:id="rId13"/>
    <p:sldId id="512" r:id="rId14"/>
    <p:sldId id="51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E7"/>
    <a:srgbClr val="000000"/>
    <a:srgbClr val="0033CC"/>
    <a:srgbClr val="FFFF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6" autoAdjust="0"/>
    <p:restoredTop sz="94761" autoAdjust="0"/>
  </p:normalViewPr>
  <p:slideViewPr>
    <p:cSldViewPr snapToGrid="0">
      <p:cViewPr varScale="1">
        <p:scale>
          <a:sx n="68" d="100"/>
          <a:sy n="68" d="100"/>
        </p:scale>
        <p:origin x="117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>
            <a:extLst>
              <a:ext uri="{FF2B5EF4-FFF2-40B4-BE49-F238E27FC236}">
                <a16:creationId xmlns:a16="http://schemas.microsoft.com/office/drawing/2014/main" id="{414F85EB-1742-4513-B524-5252BBB94A1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44D304EC-8653-4A67-96E0-DB6669D3F35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4078E839-D922-4AD8-942F-645A2140625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7221" name="Rectangle 5">
            <a:extLst>
              <a:ext uri="{FF2B5EF4-FFF2-40B4-BE49-F238E27FC236}">
                <a16:creationId xmlns:a16="http://schemas.microsoft.com/office/drawing/2014/main" id="{930335BB-2898-4A83-AC67-A0A155AA8A1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7222" name="Rectangle 6">
            <a:extLst>
              <a:ext uri="{FF2B5EF4-FFF2-40B4-BE49-F238E27FC236}">
                <a16:creationId xmlns:a16="http://schemas.microsoft.com/office/drawing/2014/main" id="{AC213042-33C5-4FC7-B9E9-C5D6D7C2C96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7223" name="Rectangle 7">
            <a:extLst>
              <a:ext uri="{FF2B5EF4-FFF2-40B4-BE49-F238E27FC236}">
                <a16:creationId xmlns:a16="http://schemas.microsoft.com/office/drawing/2014/main" id="{D4A70F80-A287-4956-9565-79D89B171D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13DBB43E-F687-4023-9B6F-23AD1C1021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E12D27-081F-4706-86CE-8524A868729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2097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D88764-48FC-4103-AF69-99EB947ED17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865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D88764-48FC-4103-AF69-99EB947ED17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32485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D88764-48FC-4103-AF69-99EB947ED17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59593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D88764-48FC-4103-AF69-99EB947ED17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4397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D88764-48FC-4103-AF69-99EB947ED17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71897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D88764-48FC-4103-AF69-99EB947ED17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6615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6C9AA4-F97B-41F5-B2BD-68284AB7A69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64341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C292E-3AE6-4AE0-BAC3-44C27B8E456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6211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424195-E0ED-4616-B4A8-5997B033AFC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6723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683471-1812-4C87-94FC-004DECE7748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3679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D88764-48FC-4103-AF69-99EB947ED17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7329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974296-9CF8-409E-A2EC-C7368FA1A87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3390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2DA552-CE7B-459A-998B-8FF156646DF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8689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437838-CE1C-4FFE-AB63-027A963ADF5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083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64526C-D10D-4578-8062-29D80266824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360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D88764-48FC-4103-AF69-99EB947ED17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3480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17D88764-48FC-4103-AF69-99EB947ED17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28168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419" r:id="rId1"/>
    <p:sldLayoutId id="2147484420" r:id="rId2"/>
    <p:sldLayoutId id="2147484421" r:id="rId3"/>
    <p:sldLayoutId id="2147484422" r:id="rId4"/>
    <p:sldLayoutId id="2147484423" r:id="rId5"/>
    <p:sldLayoutId id="2147484424" r:id="rId6"/>
    <p:sldLayoutId id="2147484425" r:id="rId7"/>
    <p:sldLayoutId id="2147484426" r:id="rId8"/>
    <p:sldLayoutId id="2147484427" r:id="rId9"/>
    <p:sldLayoutId id="2147484428" r:id="rId10"/>
    <p:sldLayoutId id="2147484429" r:id="rId11"/>
    <p:sldLayoutId id="2147484430" r:id="rId12"/>
    <p:sldLayoutId id="2147484431" r:id="rId13"/>
    <p:sldLayoutId id="2147484432" r:id="rId14"/>
    <p:sldLayoutId id="2147484433" r:id="rId15"/>
    <p:sldLayoutId id="2147484434" r:id="rId16"/>
    <p:sldLayoutId id="214748443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meeting-cooperation-personal-1015590/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kwickert@pa.gov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meeting-cooperation-personal-1015590/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FF4CF564-8661-45B5-BD74-7EB9526F033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80266" y="1410965"/>
            <a:ext cx="8340725" cy="76517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dirty="0"/>
              <a:t>Mercer County Regional Planning commission meeting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345999EF-0F6B-4C7C-AF01-9A4F75B76F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188" y="6032500"/>
            <a:ext cx="9040812" cy="825500"/>
          </a:xfrm>
        </p:spPr>
        <p:txBody>
          <a:bodyPr/>
          <a:lstStyle/>
          <a:p>
            <a:pPr algn="ctr" eaLnBrk="1" hangingPunct="1"/>
            <a:r>
              <a:rPr lang="en-US" altLang="en-US" sz="2800" b="1" dirty="0">
                <a:solidFill>
                  <a:schemeClr val="tx1"/>
                </a:solidFill>
              </a:rPr>
              <a:t>7:00 p.m.          April 22, 2025</a:t>
            </a:r>
          </a:p>
        </p:txBody>
      </p:sp>
      <p:sp>
        <p:nvSpPr>
          <p:cNvPr id="6" name="TextBox 7">
            <a:extLst>
              <a:ext uri="{FF2B5EF4-FFF2-40B4-BE49-F238E27FC236}">
                <a16:creationId xmlns:a16="http://schemas.microsoft.com/office/drawing/2014/main" id="{7E6505AC-BC31-432C-8557-2D62F63395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175" y="2881746"/>
            <a:ext cx="8519680" cy="1877437"/>
          </a:xfrm>
          <a:prstGeom prst="rect">
            <a:avLst/>
          </a:prstGeom>
          <a:solidFill>
            <a:srgbClr val="FFFF00">
              <a:alpha val="65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defRPr/>
            </a:pPr>
            <a:r>
              <a:rPr lang="en-US" b="1" i="1" dirty="0"/>
              <a:t>Please mute your mic unless you are speaking. Thank you! </a:t>
            </a:r>
          </a:p>
          <a:p>
            <a:pPr algn="ctr">
              <a:defRPr/>
            </a:pPr>
            <a:endParaRPr lang="en-US" sz="800" b="1" dirty="0"/>
          </a:p>
          <a:p>
            <a:pPr>
              <a:defRPr/>
            </a:pPr>
            <a:r>
              <a:rPr lang="en-US" altLang="en-US" sz="1600" b="1" dirty="0"/>
              <a:t>Click the microphone logo to mute; and click again to un-mute. Once muted, microphone logo will be red and look like this </a:t>
            </a:r>
            <a:r>
              <a:rPr lang="en-US" altLang="en-US" sz="1600" b="1" dirty="0">
                <a:sym typeface="Wingdings" panose="05000000000000000000" pitchFamily="2" charset="2"/>
              </a:rPr>
              <a:t></a:t>
            </a:r>
          </a:p>
          <a:p>
            <a:pPr>
              <a:defRPr/>
            </a:pPr>
            <a:endParaRPr lang="en-US" altLang="en-US" sz="2000" b="1" dirty="0">
              <a:sym typeface="Wingdings" panose="05000000000000000000" pitchFamily="2" charset="2"/>
            </a:endParaRPr>
          </a:p>
          <a:p>
            <a:pPr>
              <a:defRPr/>
            </a:pPr>
            <a:endParaRPr lang="en-US" altLang="en-US" sz="1000" b="1" dirty="0">
              <a:sym typeface="Wingdings" panose="05000000000000000000" pitchFamily="2" charset="2"/>
            </a:endParaRPr>
          </a:p>
          <a:p>
            <a:pPr algn="ctr">
              <a:defRPr/>
            </a:pPr>
            <a:r>
              <a:rPr lang="en-US" altLang="en-US" sz="1400" b="1" dirty="0"/>
              <a:t>If you’re using the Telephone option, you need to enter your Audio PIN before you can use the Control Panel to mute yourself. Or, you can press *6 on your telephone keypad.</a:t>
            </a:r>
          </a:p>
        </p:txBody>
      </p:sp>
      <p:pic>
        <p:nvPicPr>
          <p:cNvPr id="10246" name="Picture 10">
            <a:extLst>
              <a:ext uri="{FF2B5EF4-FFF2-40B4-BE49-F238E27FC236}">
                <a16:creationId xmlns:a16="http://schemas.microsoft.com/office/drawing/2014/main" id="{662997EB-B2AE-4605-AB7B-41BA5AA3A2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04" t="5177" r="67400" b="68677"/>
          <a:stretch>
            <a:fillRect/>
          </a:stretch>
        </p:blipFill>
        <p:spPr bwMode="auto">
          <a:xfrm>
            <a:off x="5519881" y="3623685"/>
            <a:ext cx="644525" cy="603250"/>
          </a:xfrm>
          <a:prstGeom prst="rect">
            <a:avLst/>
          </a:prstGeom>
          <a:noFill/>
          <a:ln w="222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>
            <a:extLst>
              <a:ext uri="{FF2B5EF4-FFF2-40B4-BE49-F238E27FC236}">
                <a16:creationId xmlns:a16="http://schemas.microsoft.com/office/drawing/2014/main" id="{DE1DBB64-0EBC-4607-A91C-E78F0C56E3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01" y="67665"/>
            <a:ext cx="7478788" cy="6722670"/>
          </a:xfrm>
        </p:spPr>
        <p:txBody>
          <a:bodyPr>
            <a:normAutofit/>
          </a:bodyPr>
          <a:lstStyle/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Support letters for the following projects sent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DCNR- City of Sharon and Mercer County Conservation District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Buhl Community Water Project GIS Mapping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City of Sharon- Catch Basin rehabilitation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Fredonia Borough Rehabilitation of sanitary lines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Grove City Borough- East Main Street waterline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Jamestown Municipal Authority- water plan improvements</a:t>
            </a:r>
          </a:p>
          <a:p>
            <a:pPr lvl="1"/>
            <a:r>
              <a:rPr lang="en-US" sz="2200" dirty="0" err="1">
                <a:solidFill>
                  <a:schemeClr val="tx1"/>
                </a:solidFill>
              </a:rPr>
              <a:t>Neshannock</a:t>
            </a:r>
            <a:r>
              <a:rPr lang="en-US" sz="2200" dirty="0">
                <a:solidFill>
                  <a:schemeClr val="tx1"/>
                </a:solidFill>
              </a:rPr>
              <a:t> Creek Watershed Joint Municipal Authority-Sewer Extension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Sharon Sanitary Authority- Service Bridge line relocation</a:t>
            </a:r>
          </a:p>
          <a:p>
            <a:pPr lvl="1"/>
            <a:r>
              <a:rPr lang="en-US" sz="2200" dirty="0">
                <a:solidFill>
                  <a:schemeClr val="tx1"/>
                </a:solidFill>
              </a:rPr>
              <a:t>Springfield Township-waterline extension</a:t>
            </a:r>
          </a:p>
        </p:txBody>
      </p:sp>
      <p:pic>
        <p:nvPicPr>
          <p:cNvPr id="15364" name="Picture 9">
            <a:extLst>
              <a:ext uri="{FF2B5EF4-FFF2-40B4-BE49-F238E27FC236}">
                <a16:creationId xmlns:a16="http://schemas.microsoft.com/office/drawing/2014/main" id="{9914EED1-031E-4C6D-AF89-4B4CFF4BC0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 bwMode="auto">
          <a:xfrm>
            <a:off x="7169177" y="4858871"/>
            <a:ext cx="1931464" cy="1931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5413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198AA06B-74BA-4C27-B0BA-5A9EE5FC7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488" y="228600"/>
            <a:ext cx="8040687" cy="990600"/>
          </a:xfrm>
        </p:spPr>
        <p:txBody>
          <a:bodyPr/>
          <a:lstStyle/>
          <a:p>
            <a:pPr algn="ctr" eaLnBrk="1" hangingPunct="1"/>
            <a:r>
              <a:rPr lang="en-US" altLang="en-US" sz="4000" dirty="0"/>
              <a:t>Schedule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B64E3B5F-B60F-4BCF-8143-B606678EE15B}"/>
              </a:ext>
            </a:extLst>
          </p:cNvPr>
          <p:cNvSpPr txBox="1">
            <a:spLocks/>
          </p:cNvSpPr>
          <p:nvPr/>
        </p:nvSpPr>
        <p:spPr>
          <a:xfrm>
            <a:off x="725487" y="1138380"/>
            <a:ext cx="8169131" cy="107141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indent="-571500">
              <a:buFont typeface="Arial" panose="020B0604020202020204" pitchFamily="34" charset="0"/>
              <a:buChar char="•"/>
            </a:pPr>
            <a:endParaRPr lang="en-US" altLang="en-US" sz="400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105FCE40-4306-4984-8DA9-EDB84CC62E5C}"/>
              </a:ext>
            </a:extLst>
          </p:cNvPr>
          <p:cNvSpPr txBox="1">
            <a:spLocks/>
          </p:cNvSpPr>
          <p:nvPr/>
        </p:nvSpPr>
        <p:spPr>
          <a:xfrm>
            <a:off x="725486" y="2128981"/>
            <a:ext cx="8040687" cy="9906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indent="-571500">
              <a:buFont typeface="Arial" panose="020B0604020202020204" pitchFamily="34" charset="0"/>
              <a:buChar char="•"/>
            </a:pPr>
            <a:endParaRPr lang="en-US" altLang="en-US" sz="4000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B7DECBBD-2975-4A97-A94E-27503638A48F}"/>
              </a:ext>
            </a:extLst>
          </p:cNvPr>
          <p:cNvSpPr txBox="1">
            <a:spLocks/>
          </p:cNvSpPr>
          <p:nvPr/>
        </p:nvSpPr>
        <p:spPr>
          <a:xfrm>
            <a:off x="789708" y="4029362"/>
            <a:ext cx="8040687" cy="1175328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indent="-571500">
              <a:buFont typeface="Arial" panose="020B0604020202020204" pitchFamily="34" charset="0"/>
              <a:buChar char="•"/>
            </a:pPr>
            <a:endParaRPr lang="en-US" altLang="en-US" sz="4000" dirty="0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BE4926E0-A3C1-4789-9043-907EF981C87E}"/>
              </a:ext>
            </a:extLst>
          </p:cNvPr>
          <p:cNvSpPr txBox="1">
            <a:spLocks/>
          </p:cNvSpPr>
          <p:nvPr/>
        </p:nvSpPr>
        <p:spPr>
          <a:xfrm>
            <a:off x="725486" y="3038762"/>
            <a:ext cx="8040687" cy="9906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indent="-571500">
              <a:buFont typeface="Arial" panose="020B0604020202020204" pitchFamily="34" charset="0"/>
              <a:buChar char="•"/>
            </a:pPr>
            <a:endParaRPr lang="en-US" alt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A86C2-1188-1A2F-01C4-266B1CCD2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382" y="1443180"/>
            <a:ext cx="8249159" cy="5307244"/>
          </a:xfrm>
        </p:spPr>
        <p:txBody>
          <a:bodyPr>
            <a:normAutofit fontScale="92500"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Zoning and Subdivision Committee will have a working session April 28, 2025 5:00PM</a:t>
            </a:r>
          </a:p>
          <a:p>
            <a:r>
              <a:rPr lang="en-US" sz="2800" dirty="0">
                <a:solidFill>
                  <a:schemeClr val="tx1"/>
                </a:solidFill>
              </a:rPr>
              <a:t>Plans and Amendment submission deadline May 9.</a:t>
            </a:r>
          </a:p>
          <a:p>
            <a:r>
              <a:rPr lang="en-US" sz="2800" dirty="0">
                <a:solidFill>
                  <a:schemeClr val="tx1"/>
                </a:solidFill>
              </a:rPr>
              <a:t>Zoning and Subdivision Committee meeting will be May 20 7:30 PM</a:t>
            </a:r>
          </a:p>
          <a:p>
            <a:r>
              <a:rPr lang="en-US" sz="2800" dirty="0">
                <a:solidFill>
                  <a:schemeClr val="tx1"/>
                </a:solidFill>
              </a:rPr>
              <a:t>Finance and Personnel will meet May 27 6:00 PM</a:t>
            </a:r>
          </a:p>
          <a:p>
            <a:r>
              <a:rPr lang="en-US" sz="2800" dirty="0">
                <a:solidFill>
                  <a:schemeClr val="tx1"/>
                </a:solidFill>
              </a:rPr>
              <a:t>Full Commission meeting before summer break May 27 at 7:00 PM</a:t>
            </a:r>
          </a:p>
          <a:p>
            <a:pPr lvl="1"/>
            <a:r>
              <a:rPr lang="en-US" sz="2600" dirty="0">
                <a:solidFill>
                  <a:schemeClr val="tx1"/>
                </a:solidFill>
              </a:rPr>
              <a:t>Guest Speaker Buddy Miller PennDOT Municipal Services</a:t>
            </a: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8191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198AA06B-74BA-4C27-B0BA-5A9EE5FC7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488" y="228600"/>
            <a:ext cx="8040687" cy="990600"/>
          </a:xfrm>
        </p:spPr>
        <p:txBody>
          <a:bodyPr/>
          <a:lstStyle/>
          <a:p>
            <a:pPr algn="ctr" eaLnBrk="1" hangingPunct="1"/>
            <a:r>
              <a:rPr lang="en-US" altLang="en-US" sz="4000" dirty="0"/>
              <a:t>Discussion 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B64E3B5F-B60F-4BCF-8143-B606678EE15B}"/>
              </a:ext>
            </a:extLst>
          </p:cNvPr>
          <p:cNvSpPr txBox="1">
            <a:spLocks/>
          </p:cNvSpPr>
          <p:nvPr/>
        </p:nvSpPr>
        <p:spPr>
          <a:xfrm>
            <a:off x="725487" y="1138380"/>
            <a:ext cx="8169131" cy="107141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indent="-571500">
              <a:buFont typeface="Arial" panose="020B0604020202020204" pitchFamily="34" charset="0"/>
              <a:buChar char="•"/>
            </a:pPr>
            <a:endParaRPr lang="en-US" altLang="en-US" sz="400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105FCE40-4306-4984-8DA9-EDB84CC62E5C}"/>
              </a:ext>
            </a:extLst>
          </p:cNvPr>
          <p:cNvSpPr txBox="1">
            <a:spLocks/>
          </p:cNvSpPr>
          <p:nvPr/>
        </p:nvSpPr>
        <p:spPr>
          <a:xfrm>
            <a:off x="725486" y="2128981"/>
            <a:ext cx="8040687" cy="9906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indent="-571500">
              <a:buFont typeface="Arial" panose="020B0604020202020204" pitchFamily="34" charset="0"/>
              <a:buChar char="•"/>
            </a:pPr>
            <a:endParaRPr lang="en-US" altLang="en-US" sz="4000" dirty="0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BE4926E0-A3C1-4789-9043-907EF981C87E}"/>
              </a:ext>
            </a:extLst>
          </p:cNvPr>
          <p:cNvSpPr txBox="1">
            <a:spLocks/>
          </p:cNvSpPr>
          <p:nvPr/>
        </p:nvSpPr>
        <p:spPr>
          <a:xfrm>
            <a:off x="725486" y="3038762"/>
            <a:ext cx="8040687" cy="9906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indent="-571500">
              <a:buFont typeface="Arial" panose="020B0604020202020204" pitchFamily="34" charset="0"/>
              <a:buChar char="•"/>
            </a:pPr>
            <a:endParaRPr lang="en-US" altLang="en-US" sz="4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D321FED-9965-4B41-BF95-5088EB9FCDA7}"/>
              </a:ext>
            </a:extLst>
          </p:cNvPr>
          <p:cNvSpPr/>
          <p:nvPr/>
        </p:nvSpPr>
        <p:spPr>
          <a:xfrm>
            <a:off x="551657" y="1674089"/>
            <a:ext cx="8040686" cy="51373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DCED will present on Implementable Comp Plans </a:t>
            </a:r>
          </a:p>
          <a:p>
            <a:pPr lvl="2"/>
            <a:r>
              <a:rPr lang="en-US" dirty="0"/>
              <a:t>Katie Wickert | Local Government Planning Specialist</a:t>
            </a:r>
          </a:p>
          <a:p>
            <a:pPr lvl="2"/>
            <a:r>
              <a:rPr lang="en-US" dirty="0"/>
              <a:t>PA Department of Community &amp; Economic Development</a:t>
            </a:r>
          </a:p>
          <a:p>
            <a:pPr lvl="2"/>
            <a:r>
              <a:rPr lang="en-US" dirty="0"/>
              <a:t>Office of Community Planning</a:t>
            </a:r>
          </a:p>
          <a:p>
            <a:pPr lvl="2"/>
            <a:r>
              <a:rPr lang="en-US" dirty="0"/>
              <a:t>Governor’s Center for Local Government Services</a:t>
            </a:r>
          </a:p>
          <a:p>
            <a:pPr lvl="2"/>
            <a:r>
              <a:rPr lang="en-US" dirty="0"/>
              <a:t>Northwest Regional Office</a:t>
            </a:r>
          </a:p>
          <a:p>
            <a:pPr lvl="2"/>
            <a:r>
              <a:rPr lang="en-US" dirty="0"/>
              <a:t>100 State Street, Suite 205 | Erie, PA 16507</a:t>
            </a:r>
          </a:p>
          <a:p>
            <a:pPr lvl="2"/>
            <a:r>
              <a:rPr lang="en-US" dirty="0"/>
              <a:t>Phone: 717-433-8587  |  </a:t>
            </a:r>
            <a:r>
              <a:rPr lang="en-US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kwickert@pa.gov</a:t>
            </a:r>
            <a:endParaRPr lang="en-US" dirty="0"/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Mackin Engineering will present Mercer County Comp Plan Update</a:t>
            </a:r>
          </a:p>
          <a:p>
            <a:pPr lvl="1"/>
            <a:r>
              <a:rPr lang="en-US" dirty="0"/>
              <a:t>BRANDI ROSSELLI AICP</a:t>
            </a:r>
          </a:p>
          <a:p>
            <a:pPr lvl="1"/>
            <a:r>
              <a:rPr lang="en-US" dirty="0"/>
              <a:t>Director of Community Planning</a:t>
            </a:r>
          </a:p>
          <a:p>
            <a:pPr lvl="1"/>
            <a:r>
              <a:rPr lang="en-US" dirty="0"/>
              <a:t>103 Technology Drive | Suite 200 | Pittsburgh, PA 15275</a:t>
            </a:r>
          </a:p>
          <a:p>
            <a:pPr lvl="1"/>
            <a:r>
              <a:rPr lang="en-US" dirty="0"/>
              <a:t>412.417.8712 brosselli@mackinengineering.com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198AA06B-74BA-4C27-B0BA-5A9EE5FC7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794" y="255494"/>
            <a:ext cx="8040687" cy="990600"/>
          </a:xfrm>
        </p:spPr>
        <p:txBody>
          <a:bodyPr/>
          <a:lstStyle/>
          <a:p>
            <a:pPr algn="ctr" eaLnBrk="1" hangingPunct="1"/>
            <a:r>
              <a:rPr lang="en-US" altLang="en-US" sz="4000" dirty="0"/>
              <a:t>Homework/Activity 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B64E3B5F-B60F-4BCF-8143-B606678EE15B}"/>
              </a:ext>
            </a:extLst>
          </p:cNvPr>
          <p:cNvSpPr txBox="1">
            <a:spLocks/>
          </p:cNvSpPr>
          <p:nvPr/>
        </p:nvSpPr>
        <p:spPr>
          <a:xfrm>
            <a:off x="90954" y="1335741"/>
            <a:ext cx="8516793" cy="5038302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Please send or bring with you-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Your Vision Statement for Mercer County- for our community in 10 years.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Your thoughts on sticky notes or notecard: ​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Roots: Community strengths. ​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Trunk: Current initiatives or programs supporting the community. ​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Branches: Potential strategies or actions to achieve future goals. ​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Leaves: Desired outcomes or achievements. ​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Cloud: The overarching vision or dream for the community’s future. ​</a:t>
            </a:r>
          </a:p>
          <a:p>
            <a:endParaRPr lang="en-US" sz="3600" dirty="0"/>
          </a:p>
          <a:p>
            <a:endParaRPr lang="en-US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B7DECBBD-2975-4A97-A94E-27503638A48F}"/>
              </a:ext>
            </a:extLst>
          </p:cNvPr>
          <p:cNvSpPr txBox="1">
            <a:spLocks/>
          </p:cNvSpPr>
          <p:nvPr/>
        </p:nvSpPr>
        <p:spPr>
          <a:xfrm>
            <a:off x="789708" y="4029362"/>
            <a:ext cx="8040687" cy="1175328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indent="-571500">
              <a:buFont typeface="Arial" panose="020B0604020202020204" pitchFamily="34" charset="0"/>
              <a:buChar char="•"/>
            </a:pPr>
            <a:endParaRPr lang="en-US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082066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D5E0255-A9FB-8CA4-3983-1CE720EAE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105" y="2263588"/>
            <a:ext cx="6554867" cy="1524000"/>
          </a:xfrm>
        </p:spPr>
        <p:txBody>
          <a:bodyPr/>
          <a:lstStyle/>
          <a:p>
            <a:pPr algn="ctr"/>
            <a:r>
              <a:rPr lang="en-US" dirty="0"/>
              <a:t>Adjournment</a:t>
            </a:r>
          </a:p>
        </p:txBody>
      </p:sp>
    </p:spTree>
    <p:extLst>
      <p:ext uri="{BB962C8B-B14F-4D97-AF65-F5344CB8AC3E}">
        <p14:creationId xmlns:p14="http://schemas.microsoft.com/office/powerpoint/2010/main" val="1671806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29E38C34-479B-48E8-96A0-FE4C05BAF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73" y="-150092"/>
            <a:ext cx="9023927" cy="1662114"/>
          </a:xfrm>
        </p:spPr>
        <p:txBody>
          <a:bodyPr/>
          <a:lstStyle/>
          <a:p>
            <a:pPr algn="ctr"/>
            <a:r>
              <a:rPr lang="en-US" altLang="en-US" dirty="0"/>
              <a:t>Prayer &amp; Pledge of Allegiance</a:t>
            </a:r>
          </a:p>
        </p:txBody>
      </p:sp>
      <p:pic>
        <p:nvPicPr>
          <p:cNvPr id="11267" name="Picture 3">
            <a:extLst>
              <a:ext uri="{FF2B5EF4-FFF2-40B4-BE49-F238E27FC236}">
                <a16:creationId xmlns:a16="http://schemas.microsoft.com/office/drawing/2014/main" id="{12E03515-3B19-4180-B148-E1A6B666BE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12022"/>
            <a:ext cx="9144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BD7A6-DB5D-40EC-A75F-8B5F009CB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636" y="505691"/>
            <a:ext cx="8445378" cy="15240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*</a:t>
            </a:r>
            <a:r>
              <a:rPr lang="en-US" altLang="en-US" sz="4000" dirty="0"/>
              <a:t>Roll call- </a:t>
            </a:r>
            <a:r>
              <a:rPr lang="en-US" altLang="en-US" dirty="0"/>
              <a:t>please state your name</a:t>
            </a:r>
            <a:endParaRPr lang="en-US" sz="36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64EDBA8-47ED-4197-93C1-9F129E831D0A}"/>
              </a:ext>
            </a:extLst>
          </p:cNvPr>
          <p:cNvSpPr txBox="1">
            <a:spLocks/>
          </p:cNvSpPr>
          <p:nvPr/>
        </p:nvSpPr>
        <p:spPr>
          <a:xfrm>
            <a:off x="542635" y="19050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en-US" sz="3600" dirty="0"/>
              <a:t>*Public Comments</a:t>
            </a:r>
          </a:p>
        </p:txBody>
      </p:sp>
    </p:spTree>
    <p:extLst>
      <p:ext uri="{BB962C8B-B14F-4D97-AF65-F5344CB8AC3E}">
        <p14:creationId xmlns:p14="http://schemas.microsoft.com/office/powerpoint/2010/main" val="407334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82656F96-CA06-406D-BFE1-9F282D74F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1744"/>
            <a:ext cx="9144000" cy="1446213"/>
          </a:xfrm>
        </p:spPr>
        <p:txBody>
          <a:bodyPr/>
          <a:lstStyle/>
          <a:p>
            <a:pPr algn="ctr" eaLnBrk="1" hangingPunct="1"/>
            <a:r>
              <a:rPr lang="en-US" altLang="en-US" sz="3600" dirty="0"/>
              <a:t>Minutes of the 3/25/2025 Meeting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343A2283-BEE6-414E-8948-AEA92C261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663" y="1135185"/>
            <a:ext cx="7067550" cy="2614613"/>
          </a:xfrm>
        </p:spPr>
        <p:txBody>
          <a:bodyPr>
            <a:norm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chemeClr val="tx1"/>
                </a:solidFill>
              </a:rPr>
              <a:t>Motion needed to approve</a:t>
            </a:r>
          </a:p>
        </p:txBody>
      </p:sp>
      <p:pic>
        <p:nvPicPr>
          <p:cNvPr id="4100" name="Picture 4">
            <a:extLst>
              <a:ext uri="{FF2B5EF4-FFF2-40B4-BE49-F238E27FC236}">
                <a16:creationId xmlns:a16="http://schemas.microsoft.com/office/drawing/2014/main" id="{84176D89-68FE-4A3A-8C34-767A1AF2A2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715342">
            <a:off x="4856163" y="3230563"/>
            <a:ext cx="1546225" cy="199866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blurRad="723900" dist="50800" dir="5400000" sx="103000" sy="103000" algn="ctr" rotWithShape="0">
              <a:schemeClr val="tx1"/>
            </a:outerShdw>
          </a:effectLst>
        </p:spPr>
      </p:pic>
      <p:pic>
        <p:nvPicPr>
          <p:cNvPr id="4101" name="Picture 5">
            <a:extLst>
              <a:ext uri="{FF2B5EF4-FFF2-40B4-BE49-F238E27FC236}">
                <a16:creationId xmlns:a16="http://schemas.microsoft.com/office/drawing/2014/main" id="{3179483B-213D-4972-A6F1-425E78DEE9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398083">
            <a:off x="4071938" y="3630613"/>
            <a:ext cx="1531937" cy="200342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blurRad="723900" dist="50800" dir="5400000" sx="103000" sy="103000" algn="ctr" rotWithShape="0">
              <a:schemeClr val="tx1"/>
            </a:outerShdw>
          </a:effectLst>
        </p:spPr>
      </p:pic>
      <p:pic>
        <p:nvPicPr>
          <p:cNvPr id="4102" name="Picture 6">
            <a:extLst>
              <a:ext uri="{FF2B5EF4-FFF2-40B4-BE49-F238E27FC236}">
                <a16:creationId xmlns:a16="http://schemas.microsoft.com/office/drawing/2014/main" id="{3D0F5B83-AB02-401D-BA00-F3014B6134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95052">
            <a:off x="3505200" y="3765550"/>
            <a:ext cx="1528763" cy="199707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blurRad="723900" dist="50800" dir="5400000" sx="103000" sy="103000" algn="ctr" rotWithShape="0">
              <a:schemeClr val="tx1"/>
            </a:outerShdw>
          </a:effectLst>
        </p:spPr>
      </p:pic>
      <p:pic>
        <p:nvPicPr>
          <p:cNvPr id="4103" name="Picture 7">
            <a:extLst>
              <a:ext uri="{FF2B5EF4-FFF2-40B4-BE49-F238E27FC236}">
                <a16:creationId xmlns:a16="http://schemas.microsoft.com/office/drawing/2014/main" id="{53669B4E-3A3F-4F0C-835D-AB9FA4901C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20557561">
            <a:off x="2646363" y="4192588"/>
            <a:ext cx="1527175" cy="199707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>
            <a:outerShdw blurRad="723900" dist="50800" dir="5400000" sx="103000" sy="103000" algn="ctr" rotWithShape="0">
              <a:schemeClr val="tx1"/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BD7A6-DB5D-40EC-A75F-8B5F009CB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9752"/>
            <a:ext cx="9144000" cy="1524000"/>
          </a:xfrm>
        </p:spPr>
        <p:txBody>
          <a:bodyPr/>
          <a:lstStyle/>
          <a:p>
            <a:pPr algn="ctr"/>
            <a:r>
              <a:rPr lang="en-US" altLang="en-US" dirty="0"/>
              <a:t>March 2025 Financial Statement</a:t>
            </a:r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355E69E-198E-4FB5-A258-CC35E88AE7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332300"/>
              </p:ext>
            </p:extLst>
          </p:nvPr>
        </p:nvGraphicFramePr>
        <p:xfrm>
          <a:off x="366236" y="1394691"/>
          <a:ext cx="8223582" cy="5217601"/>
        </p:xfrm>
        <a:graphic>
          <a:graphicData uri="http://schemas.openxmlformats.org/drawingml/2006/table">
            <a:tbl>
              <a:tblPr/>
              <a:tblGrid>
                <a:gridCol w="3669282">
                  <a:extLst>
                    <a:ext uri="{9D8B030D-6E8A-4147-A177-3AD203B41FA5}">
                      <a16:colId xmlns:a16="http://schemas.microsoft.com/office/drawing/2014/main" val="1870440824"/>
                    </a:ext>
                  </a:extLst>
                </a:gridCol>
                <a:gridCol w="2333681">
                  <a:extLst>
                    <a:ext uri="{9D8B030D-6E8A-4147-A177-3AD203B41FA5}">
                      <a16:colId xmlns:a16="http://schemas.microsoft.com/office/drawing/2014/main" val="1425520040"/>
                    </a:ext>
                  </a:extLst>
                </a:gridCol>
                <a:gridCol w="2220619">
                  <a:extLst>
                    <a:ext uri="{9D8B030D-6E8A-4147-A177-3AD203B41FA5}">
                      <a16:colId xmlns:a16="http://schemas.microsoft.com/office/drawing/2014/main" val="598721708"/>
                    </a:ext>
                  </a:extLst>
                </a:gridCol>
              </a:tblGrid>
              <a:tr h="9785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91433" marR="91433" marT="45713" marB="45713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Cash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Account</a:t>
                      </a:r>
                    </a:p>
                  </a:txBody>
                  <a:tcPr marL="91433" marR="91433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Cash-Sweep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Account</a:t>
                      </a:r>
                    </a:p>
                  </a:txBody>
                  <a:tcPr marL="91433" marR="91433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737642"/>
                  </a:ext>
                </a:extLst>
              </a:tr>
              <a:tr h="8195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March beginning balance</a:t>
                      </a:r>
                    </a:p>
                  </a:txBody>
                  <a:tcPr marL="91433" marR="91433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$26,513.27</a:t>
                      </a:r>
                    </a:p>
                  </a:txBody>
                  <a:tcPr marL="91433" marR="91433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$198,698.69</a:t>
                      </a:r>
                    </a:p>
                  </a:txBody>
                  <a:tcPr marL="91433" marR="91433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572939"/>
                  </a:ext>
                </a:extLst>
              </a:tr>
              <a:tr h="7129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March receipts</a:t>
                      </a:r>
                    </a:p>
                  </a:txBody>
                  <a:tcPr marL="91433" marR="91433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$22,828.61</a:t>
                      </a:r>
                    </a:p>
                  </a:txBody>
                  <a:tcPr marL="91433" marR="91433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91433" marR="91433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4095126"/>
                  </a:ext>
                </a:extLst>
              </a:tr>
              <a:tr h="8195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March cash disbursements</a:t>
                      </a:r>
                    </a:p>
                  </a:txBody>
                  <a:tcPr marL="91433" marR="91433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$24,043.75</a:t>
                      </a:r>
                    </a:p>
                  </a:txBody>
                  <a:tcPr marL="91433" marR="91433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91433" marR="91433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5412685"/>
                  </a:ext>
                </a:extLst>
              </a:tr>
              <a:tr h="10563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March Other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(payroll and interest in cash account)</a:t>
                      </a:r>
                    </a:p>
                  </a:txBody>
                  <a:tcPr marL="91433" marR="91433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$8,818.72</a:t>
                      </a:r>
                    </a:p>
                  </a:txBody>
                  <a:tcPr marL="91433" marR="91433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$35,735.60</a:t>
                      </a:r>
                    </a:p>
                  </a:txBody>
                  <a:tcPr marL="91433" marR="91433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3457565"/>
                  </a:ext>
                </a:extLst>
              </a:tr>
              <a:tr h="8195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March                                                                               ending balance</a:t>
                      </a:r>
                    </a:p>
                  </a:txBody>
                  <a:tcPr marL="91433" marR="91433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$34,116.85</a:t>
                      </a:r>
                    </a:p>
                  </a:txBody>
                  <a:tcPr marL="91433" marR="91433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$162,963.60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marL="91433" marR="91433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01103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930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609FB-7651-4394-B5BF-1A4F4769D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234"/>
            <a:ext cx="9143999" cy="1320801"/>
          </a:xfrm>
        </p:spPr>
        <p:txBody>
          <a:bodyPr/>
          <a:lstStyle/>
          <a:p>
            <a:pPr algn="ctr"/>
            <a:r>
              <a:rPr lang="en-US" dirty="0"/>
              <a:t>Zoning &amp; Subdivision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7DD11-AA3F-438D-9F14-E72C974FC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6593" y="1183340"/>
            <a:ext cx="8584602" cy="4258236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Clark Borough has not submitted text amendments no changes at this time. </a:t>
            </a: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SALDO Update- group met and has some additional thoughts a working session is scheduled for Monday, April 28 at 5:00pm</a:t>
            </a:r>
          </a:p>
          <a:p>
            <a:pPr lvl="0"/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216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609FB-7651-4394-B5BF-1A4F4769D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27" y="200892"/>
            <a:ext cx="8820728" cy="1341582"/>
          </a:xfrm>
        </p:spPr>
        <p:txBody>
          <a:bodyPr/>
          <a:lstStyle/>
          <a:p>
            <a:pPr algn="ctr"/>
            <a:r>
              <a:rPr lang="en-US" dirty="0"/>
              <a:t>Personnel Finance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7DD11-AA3F-438D-9F14-E72C974FC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206" y="1783379"/>
            <a:ext cx="7573819" cy="2872509"/>
          </a:xfrm>
        </p:spPr>
        <p:txBody>
          <a:bodyPr>
            <a:normAutofit/>
          </a:bodyPr>
          <a:lstStyle/>
          <a:p>
            <a:pPr lvl="0"/>
            <a:r>
              <a:rPr lang="en-US" sz="2800" dirty="0">
                <a:solidFill>
                  <a:schemeClr val="tx1"/>
                </a:solidFill>
              </a:rPr>
              <a:t>Right to Know Policy: Action</a:t>
            </a:r>
          </a:p>
          <a:p>
            <a:pPr lvl="0"/>
            <a:r>
              <a:rPr lang="en-US" sz="2800" dirty="0">
                <a:solidFill>
                  <a:schemeClr val="tx1"/>
                </a:solidFill>
              </a:rPr>
              <a:t>Social Media Policy: Action</a:t>
            </a:r>
          </a:p>
          <a:p>
            <a:pPr lvl="0"/>
            <a:r>
              <a:rPr lang="en-US" sz="2800" dirty="0">
                <a:solidFill>
                  <a:schemeClr val="tx1"/>
                </a:solidFill>
              </a:rPr>
              <a:t>Sunshine Act Policy: Action</a:t>
            </a:r>
          </a:p>
          <a:p>
            <a:pPr lvl="0"/>
            <a:r>
              <a:rPr lang="en-US" sz="2800" dirty="0">
                <a:solidFill>
                  <a:schemeClr val="tx1"/>
                </a:solidFill>
              </a:rPr>
              <a:t>Update on Personnel Manual</a:t>
            </a:r>
          </a:p>
        </p:txBody>
      </p:sp>
    </p:spTree>
    <p:extLst>
      <p:ext uri="{BB962C8B-B14F-4D97-AF65-F5344CB8AC3E}">
        <p14:creationId xmlns:p14="http://schemas.microsoft.com/office/powerpoint/2010/main" val="2574488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63EBD-942B-4164-BBF9-971320873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399" y="138953"/>
            <a:ext cx="6554867" cy="1524000"/>
          </a:xfrm>
        </p:spPr>
        <p:txBody>
          <a:bodyPr/>
          <a:lstStyle/>
          <a:p>
            <a:r>
              <a:rPr lang="en-US" dirty="0"/>
              <a:t>Action Item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31327-C6BA-429B-93BB-A9E0D6ED9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8" y="1545165"/>
            <a:ext cx="6554867" cy="3767670"/>
          </a:xfrm>
        </p:spPr>
        <p:txBody>
          <a:bodyPr/>
          <a:lstStyle/>
          <a:p>
            <a:pPr lvl="0"/>
            <a:r>
              <a:rPr lang="en-US" dirty="0">
                <a:solidFill>
                  <a:schemeClr val="tx1"/>
                </a:solidFill>
              </a:rPr>
              <a:t>Amend the CDBG Administrative Agreement with Greenville to include the Administration of HOME funds. </a:t>
            </a:r>
          </a:p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206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D466B6F0-FD25-483E-BA97-7C7CECDF9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38" y="143416"/>
            <a:ext cx="7543800" cy="141287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400" dirty="0"/>
              <a:t>Staff Reports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DE1DBB64-0EBC-4607-A91C-E78F0C56E3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738" y="727947"/>
            <a:ext cx="7543800" cy="5402105"/>
          </a:xfrm>
        </p:spPr>
        <p:txBody>
          <a:bodyPr>
            <a:normAutofit/>
          </a:bodyPr>
          <a:lstStyle/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Mercer County Main Street Matters Grant for Affordable Housing was awarded. </a:t>
            </a: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CDBG Environmental Reviews Underway</a:t>
            </a: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Community Flier</a:t>
            </a:r>
          </a:p>
          <a:p>
            <a:r>
              <a:rPr lang="en-US" sz="2400" dirty="0">
                <a:solidFill>
                  <a:schemeClr val="tx1"/>
                </a:solidFill>
              </a:rPr>
              <a:t>RFP for Long Range Plan open due May 12</a:t>
            </a:r>
          </a:p>
          <a:p>
            <a:r>
              <a:rPr lang="en-US" sz="2400" dirty="0">
                <a:solidFill>
                  <a:schemeClr val="tx1"/>
                </a:solidFill>
              </a:rPr>
              <a:t>Continue to field calls from Members on project requests! </a:t>
            </a:r>
          </a:p>
          <a:p>
            <a:r>
              <a:rPr lang="en-US" sz="2400" dirty="0">
                <a:solidFill>
                  <a:schemeClr val="tx1"/>
                </a:solidFill>
              </a:rPr>
              <a:t>County Comprehensive Plan</a:t>
            </a:r>
          </a:p>
          <a:p>
            <a:r>
              <a:rPr lang="en-US" sz="2400" dirty="0">
                <a:solidFill>
                  <a:schemeClr val="tx1"/>
                </a:solidFill>
              </a:rPr>
              <a:t>Please know our staff is here to assist! </a:t>
            </a:r>
          </a:p>
        </p:txBody>
      </p:sp>
      <p:pic>
        <p:nvPicPr>
          <p:cNvPr id="15364" name="Picture 9">
            <a:extLst>
              <a:ext uri="{FF2B5EF4-FFF2-40B4-BE49-F238E27FC236}">
                <a16:creationId xmlns:a16="http://schemas.microsoft.com/office/drawing/2014/main" id="{9914EED1-031E-4C6D-AF89-4B4CFF4BC0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 bwMode="auto">
          <a:xfrm>
            <a:off x="7061597" y="4858871"/>
            <a:ext cx="1931464" cy="1931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33242</TotalTime>
  <Words>587</Words>
  <Application>Microsoft Office PowerPoint</Application>
  <PresentationFormat>On-screen Show (4:3)</PresentationFormat>
  <Paragraphs>94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Calibri</vt:lpstr>
      <vt:lpstr>Century Gothic</vt:lpstr>
      <vt:lpstr>Symbol</vt:lpstr>
      <vt:lpstr>Tahoma</vt:lpstr>
      <vt:lpstr>Times New Roman</vt:lpstr>
      <vt:lpstr>Wingdings</vt:lpstr>
      <vt:lpstr>Wingdings 3</vt:lpstr>
      <vt:lpstr>Slice</vt:lpstr>
      <vt:lpstr>Mercer County Regional Planning commission meeting</vt:lpstr>
      <vt:lpstr>Prayer &amp; Pledge of Allegiance</vt:lpstr>
      <vt:lpstr>*Roll call- please state your name</vt:lpstr>
      <vt:lpstr>Minutes of the 3/25/2025 Meeting</vt:lpstr>
      <vt:lpstr>March 2025 Financial Statement</vt:lpstr>
      <vt:lpstr>Zoning &amp; Subdivision Committee</vt:lpstr>
      <vt:lpstr>Personnel Finance Committee</vt:lpstr>
      <vt:lpstr>Action Item</vt:lpstr>
      <vt:lpstr>Staff Reports</vt:lpstr>
      <vt:lpstr>PowerPoint Presentation</vt:lpstr>
      <vt:lpstr>Schedule</vt:lpstr>
      <vt:lpstr>Discussion </vt:lpstr>
      <vt:lpstr>Homework/Activity </vt:lpstr>
      <vt:lpstr>Adjournment</vt:lpstr>
    </vt:vector>
  </TitlesOfParts>
  <Company>MCRPC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Indicators Report</dc:title>
  <dc:creator>Denny Puko</dc:creator>
  <cp:lastModifiedBy>Doniele Russell</cp:lastModifiedBy>
  <cp:revision>1128</cp:revision>
  <cp:lastPrinted>1601-01-01T00:00:00Z</cp:lastPrinted>
  <dcterms:created xsi:type="dcterms:W3CDTF">2003-11-25T20:08:52Z</dcterms:created>
  <dcterms:modified xsi:type="dcterms:W3CDTF">2025-04-21T14:21:31Z</dcterms:modified>
</cp:coreProperties>
</file>